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sldIdLst>
    <p:sldId id="272" r:id="rId2"/>
    <p:sldId id="273" r:id="rId3"/>
    <p:sldId id="274" r:id="rId4"/>
    <p:sldId id="275" r:id="rId5"/>
    <p:sldId id="276" r:id="rId6"/>
    <p:sldId id="277" r:id="rId7"/>
    <p:sldId id="278" r:id="rId8"/>
    <p:sldId id="284" r:id="rId9"/>
    <p:sldId id="287" r:id="rId10"/>
    <p:sldId id="302" r:id="rId11"/>
    <p:sldId id="289" r:id="rId12"/>
    <p:sldId id="290" r:id="rId13"/>
    <p:sldId id="291" r:id="rId14"/>
    <p:sldId id="292" r:id="rId15"/>
    <p:sldId id="293" r:id="rId16"/>
    <p:sldId id="294" r:id="rId17"/>
    <p:sldId id="295" r:id="rId18"/>
    <p:sldId id="296" r:id="rId19"/>
    <p:sldId id="297" r:id="rId20"/>
    <p:sldId id="298" r:id="rId21"/>
    <p:sldId id="299" r:id="rId22"/>
    <p:sldId id="301" r:id="rId23"/>
    <p:sldId id="303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9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14.03.2017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6048672"/>
          </a:xfrm>
        </p:spPr>
        <p:txBody>
          <a:bodyPr>
            <a:normAutofit fontScale="92500"/>
          </a:bodyPr>
          <a:lstStyle/>
          <a:p>
            <a:pPr algn="ctr">
              <a:buNone/>
            </a:pPr>
            <a:r>
              <a:rPr lang="ru-RU" sz="2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МБОУ «Лицей № 24 имени Героя Советского Союза А.В.Корявина»  г. Сергиев Посад</a:t>
            </a:r>
          </a:p>
          <a:p>
            <a:pPr algn="ctr">
              <a:buNone/>
            </a:pPr>
            <a:endParaRPr lang="ru-RU" sz="22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None/>
            </a:pPr>
            <a:endParaRPr lang="ru-RU" sz="22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коммуникативных навыков учащихся на уроках русского языка при подготовке к устной части ОГЭ в 9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классе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None/>
            </a:pP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algn="ctr">
              <a:spcBef>
                <a:spcPts val="0"/>
              </a:spcBef>
              <a:buNone/>
            </a:pPr>
            <a:endParaRPr lang="ru-RU" sz="26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algn="ctr">
              <a:spcBef>
                <a:spcPts val="0"/>
              </a:spcBef>
              <a:buNone/>
            </a:pPr>
            <a:endParaRPr lang="ru-RU" sz="26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algn="ctr">
              <a:spcBef>
                <a:spcPts val="0"/>
              </a:spcBef>
              <a:buNone/>
            </a:pPr>
            <a:r>
              <a:rPr lang="ru-RU" sz="2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</a:t>
            </a:r>
            <a:r>
              <a:rPr lang="ru-RU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высшей квалификационной категории, </a:t>
            </a:r>
          </a:p>
          <a:p>
            <a:pPr marL="0" algn="ctr">
              <a:spcBef>
                <a:spcPts val="0"/>
              </a:spcBef>
              <a:buNone/>
            </a:pPr>
            <a:r>
              <a:rPr lang="ru-RU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русского языка и литературы </a:t>
            </a:r>
          </a:p>
          <a:p>
            <a:pPr marL="0" algn="ctr">
              <a:spcBef>
                <a:spcPts val="0"/>
              </a:spcBef>
              <a:buNone/>
            </a:pPr>
            <a:r>
              <a:rPr lang="ru-RU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Рыжова С.С</a:t>
            </a:r>
            <a:r>
              <a:rPr lang="ru-RU" sz="2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algn="ctr">
              <a:spcBef>
                <a:spcPts val="0"/>
              </a:spcBef>
              <a:buNone/>
            </a:pPr>
            <a:endParaRPr lang="ru-RU" sz="26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algn="ctr">
              <a:spcBef>
                <a:spcPts val="0"/>
              </a:spcBef>
              <a:buNone/>
            </a:pPr>
            <a:r>
              <a:rPr lang="ru-RU" sz="2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2017 г.</a:t>
            </a:r>
          </a:p>
          <a:p>
            <a:pPr marL="0" algn="ctr">
              <a:spcBef>
                <a:spcPts val="0"/>
              </a:spcBef>
              <a:buNone/>
            </a:pPr>
            <a:endParaRPr lang="ru-RU" sz="2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endParaRPr lang="ru-RU" sz="2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None/>
            </a:pP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4" name="Рисунок 3" descr="0000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48680"/>
            <a:ext cx="1939925" cy="123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Образцы заданий для 9 класса</a:t>
            </a:r>
            <a:br>
              <a:rPr lang="ru-RU" sz="2800" b="1" dirty="0" smtClean="0">
                <a:solidFill>
                  <a:srgbClr val="002060"/>
                </a:solidFill>
              </a:rPr>
            </a:br>
            <a:r>
              <a:rPr lang="ru-RU" sz="2800" b="1" dirty="0" smtClean="0">
                <a:solidFill>
                  <a:srgbClr val="002060"/>
                </a:solidFill>
              </a:rPr>
              <a:t>при подготовке к устной части ОГЭ</a:t>
            </a:r>
            <a:endParaRPr lang="ru-RU" sz="2800" b="1" dirty="0">
              <a:solidFill>
                <a:srgbClr val="002060"/>
              </a:solidFill>
            </a:endParaRPr>
          </a:p>
        </p:txBody>
      </p:sp>
      <p:pic>
        <p:nvPicPr>
          <p:cNvPr id="4" name="Picture 4" descr="C:\Users\Света\Desktop\картинки\E3BF1E7D-C77E-444E-892B-AED41AE759CD_cx0_cy16_cw0_mw1024_mh1024_s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38350" y="1412777"/>
            <a:ext cx="4621882" cy="3096343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043608" y="4797152"/>
            <a:ext cx="68407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Назовите свою любимую (или последнюю прочитанную) книгу.</a:t>
            </a:r>
          </a:p>
          <a:p>
            <a:pPr>
              <a:buFont typeface="Wingdings" pitchFamily="2" charset="2"/>
              <a:buChar char="§"/>
            </a:pP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Кто и когда дал или посоветовал вам её почитать?</a:t>
            </a:r>
          </a:p>
          <a:p>
            <a:pPr>
              <a:buFont typeface="Wingdings" pitchFamily="2" charset="2"/>
              <a:buChar char="§"/>
            </a:pP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Кто из героев понравился вам больше других?</a:t>
            </a:r>
          </a:p>
          <a:p>
            <a:pPr>
              <a:buFont typeface="Wingdings" pitchFamily="2" charset="2"/>
              <a:buChar char="§"/>
            </a:pP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 чем вас заставила задуматься книга?</a:t>
            </a:r>
          </a:p>
        </p:txBody>
      </p:sp>
    </p:spTree>
    <p:extLst>
      <p:ext uri="{BB962C8B-B14F-4D97-AF65-F5344CB8AC3E}">
        <p14:creationId xmlns:p14="http://schemas.microsoft.com/office/powerpoint/2010/main" val="2382968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Как вы относитесь к чтению?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 своем рассказе дайте ответы на следующие вопросы: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Как вы понимаете семейное чтение? Можно ли ребёнку привить вкус к чтению?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Является ли чтение вашим любимым занятием?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Считаете ли вы необходимым читать в век компьютеризации?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Можете ли вы обосновать необходимость чтения?</a:t>
            </a:r>
          </a:p>
          <a:p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4822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Света\Desktop\картинки\ev4134_b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88640"/>
            <a:ext cx="6984776" cy="4423373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23528" y="4725144"/>
            <a:ext cx="8496944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Не забудьте рассказать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Куда и когда Вы ходили в поход?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 кем Вы ходили в поход (с одноклассниками, друзьями, с родителями)?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Как Вы подготовились к походу?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Почему Вам запомнился этот поход?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1682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Всегда ли нужно следовать моде?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 своем рассказе дайте ответы на следующие вопросы: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Что означает следовать моде? Для вас важно следовать моде и почему?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Следовать моде можно только в одежде?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Как вы понимаете выражение «хороший вкус»?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Слова «модный» и «современный» обозначают одно и то же?</a:t>
            </a:r>
          </a:p>
          <a:p>
            <a:pPr>
              <a:buNone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3744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Света\Desktop\картинки\Устные-ответы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88640"/>
            <a:ext cx="6480720" cy="4392488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51520" y="4869160"/>
            <a:ext cx="864096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Расскажите о своём любимом школьном предмете.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Когда и почему у вас появился интерес к этой дисциплине? 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Какую интересную информацию вы получили, изучая этот предмет?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Как любимый школьный предмет поможет вам в выборе будущей профессии?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6995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Как вы относитесь к школьной форме?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 своем рассказе дайте ответы на следующие вопросы:</a:t>
            </a:r>
          </a:p>
          <a:p>
            <a:pPr>
              <a:buFont typeface="Wingdings" pitchFamily="2" charset="2"/>
              <a:buChar char="§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Принята ли в вашей школе школьная форма?</a:t>
            </a:r>
          </a:p>
          <a:p>
            <a:pPr>
              <a:buFont typeface="Wingdings" pitchFamily="2" charset="2"/>
              <a:buChar char="§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Чем может быть удобна школьная форма?</a:t>
            </a:r>
          </a:p>
          <a:p>
            <a:pPr>
              <a:buFont typeface="Wingdings" pitchFamily="2" charset="2"/>
              <a:buChar char="§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Согласны ли вы с тем, что школьная форма дисциплинирует учащихся?</a:t>
            </a:r>
          </a:p>
          <a:p>
            <a:pPr>
              <a:buFont typeface="Wingdings" pitchFamily="2" charset="2"/>
              <a:buChar char="§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Какими вы хотите видеть учеников своей школы?</a:t>
            </a:r>
          </a:p>
          <a:p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4479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Света\Desktop\картинки\deti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260648"/>
            <a:ext cx="5616624" cy="4203107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23528" y="4653136"/>
            <a:ext cx="856895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Расскажите о вашем любимом семейном празднике.</a:t>
            </a:r>
          </a:p>
          <a:p>
            <a:pPr>
              <a:buFont typeface="Wingdings" pitchFamily="2" charset="2"/>
              <a:buChar char="§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Какое участие в этом семейном мероприятии принимают члены вашей семьи?</a:t>
            </a:r>
          </a:p>
          <a:p>
            <a:pPr>
              <a:buFont typeface="Wingdings" pitchFamily="2" charset="2"/>
              <a:buChar char="§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Какую роль играете вы (какое поручение выполняете)?</a:t>
            </a:r>
          </a:p>
          <a:p>
            <a:pPr>
              <a:buFont typeface="Wingdings" pitchFamily="2" charset="2"/>
              <a:buChar char="§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Как вы понимаете выражение «семейные традиции»? Как вы к ним относитесь?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6713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Как вы относитесь к компьютеризации общества?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 своем рассказе дайте ответы на следующие вопросы: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Какую роль в вашей жизни играет компьютер?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Как часто и с какой целью вы пользуетесь ПК?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Может ли компьютер заменить книгу?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Как вы понимаете высказывание: «С появлением компьютера мы носим знания с собой, а не в себе»?</a:t>
            </a:r>
          </a:p>
          <a:p>
            <a:pPr>
              <a:buNone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8325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Света\Desktop\картинки\giraff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332656"/>
            <a:ext cx="5976664" cy="3816424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67544" y="4221089"/>
            <a:ext cx="842493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Расскажите о своём домашнем питомце (растении). </a:t>
            </a:r>
          </a:p>
          <a:p>
            <a:pPr>
              <a:buFont typeface="Wingdings" pitchFamily="2" charset="2"/>
              <a:buChar char="§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Когда и при каких обстоятельствах у вас появилось домашнее животное (растение)?</a:t>
            </a:r>
          </a:p>
          <a:p>
            <a:pPr>
              <a:buFont typeface="Wingdings" pitchFamily="2" charset="2"/>
              <a:buChar char="§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Какие обязанности по уходу за домашним животным (растением) лежат на вас?</a:t>
            </a:r>
          </a:p>
          <a:p>
            <a:pPr>
              <a:buFont typeface="Wingdings" pitchFamily="2" charset="2"/>
              <a:buChar char="§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Как вы понимаете слова А.Сент-Экзюпери: «Мы в ответе за тех, кого приручили»?</a:t>
            </a: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3512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Как вы относитесь к коллекционированию?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 своем рассказе дайте ответы на следующие вопросы: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Занимаетесь ли вы коллекционированием каких-либо предметов?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Что является гордостью вашей коллекции?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 какими интересными людьми вы познакомились, занимаясь любимым делом?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 кем и в какой форме вы хотели бы поделиться своим увлечением?</a:t>
            </a:r>
          </a:p>
          <a:p>
            <a:pPr>
              <a:buNone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7307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Коммуникативные навыки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None/>
            </a:pPr>
            <a:r>
              <a:rPr lang="ru-RU" dirty="0" smtClean="0"/>
              <a:t>   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Коммуникативные навыки – это способность человека взаимодействовать с другими людьми, адекватно интерпретируя получаемую информацию, а также правильно ее передавая.</a:t>
            </a: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1" name="Picture 3" descr="C:\Users\Алена\Desktop\8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5865" y="3429000"/>
            <a:ext cx="4838700" cy="2933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9" name="Picture 3" descr="C:\Users\Света\Desktop\картинки\bWVkaWEudnJlbXlhbi5ydS9pbWFnZXMvNjQwXzQ4MC9pbWFnZXNfMTk5MTE1LmpwZz9fX2lkPTE4Nzcw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260649"/>
            <a:ext cx="6120680" cy="380842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95536" y="4509120"/>
            <a:ext cx="842493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не забудьте рассказать,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Каким видом спорта Вы увлекаетесь?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Какие качества развивает у Вас занятие этим видом спорта?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 какими интересными людьми Вы познакомились благодаря занятиям спортом?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Каких (пусть небольших) побед Вы достигли?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4344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Как вы относитесь к занятиям спортом?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 своем рассказе дайте ответы на следующие вопросы: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Занимаетесь ли вы каким-либо видом спорта?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Какие качества развивают занятия спортом?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Как вы понимаете выражение «здоровый образ жизни»?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Какую роль в формировании привычки к ЗОЖ играют уроки физкультуры?</a:t>
            </a:r>
          </a:p>
          <a:p>
            <a:pPr>
              <a:buNone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2794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Словесная разминка на уроках русского языка в 6 классе (использование физкультминутки)</a:t>
            </a:r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484784"/>
            <a:ext cx="8229600" cy="4525963"/>
          </a:xfrm>
        </p:spPr>
        <p:txBody>
          <a:bodyPr>
            <a:normAutofit fontScale="85000" lnSpcReduction="20000"/>
          </a:bodyPr>
          <a:lstStyle/>
          <a:p>
            <a:pPr lvl="0"/>
            <a:endParaRPr lang="ru-RU" sz="2400" dirty="0" smtClean="0">
              <a:solidFill>
                <a:srgbClr val="002060"/>
              </a:solidFill>
            </a:endParaRPr>
          </a:p>
          <a:p>
            <a:pPr lvl="0"/>
            <a:r>
              <a:rPr lang="ru-RU" sz="2400" dirty="0" smtClean="0">
                <a:solidFill>
                  <a:srgbClr val="002060"/>
                </a:solidFill>
              </a:rPr>
              <a:t>Рассказ </a:t>
            </a:r>
            <a:r>
              <a:rPr lang="ru-RU" sz="2400" dirty="0">
                <a:solidFill>
                  <a:srgbClr val="002060"/>
                </a:solidFill>
              </a:rPr>
              <a:t>на основе изображения (устная речь – описание).</a:t>
            </a:r>
          </a:p>
          <a:p>
            <a:pPr lvl="0"/>
            <a:r>
              <a:rPr lang="ru-RU" sz="2400" dirty="0">
                <a:solidFill>
                  <a:srgbClr val="002060"/>
                </a:solidFill>
              </a:rPr>
              <a:t>Составление текстов (письменная речь – повествование). Составление текста к физкультминутке дается в качестве домашнего задания.</a:t>
            </a:r>
          </a:p>
          <a:p>
            <a:pPr lvl="0"/>
            <a:r>
              <a:rPr lang="ru-RU" sz="2400" dirty="0">
                <a:solidFill>
                  <a:srgbClr val="002060"/>
                </a:solidFill>
              </a:rPr>
              <a:t>Развитие речи при восстановлении последовательности изображения с помощью наглядного материала.</a:t>
            </a:r>
          </a:p>
          <a:p>
            <a:pPr marL="0" lvl="0" indent="0">
              <a:lnSpc>
                <a:spcPct val="120000"/>
              </a:lnSpc>
              <a:buNone/>
            </a:pPr>
            <a:r>
              <a:rPr lang="ru-RU" sz="24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Из-за леса, из-за гор выбежала тучка. И решила </a:t>
            </a:r>
          </a:p>
          <a:p>
            <a:pPr marL="0" lvl="0" indent="0">
              <a:lnSpc>
                <a:spcPct val="120000"/>
              </a:lnSpc>
              <a:buNone/>
            </a:pPr>
            <a:r>
              <a:rPr lang="ru-RU" sz="2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2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апоить землю тёплой водой. Взмахнула она рукава-</a:t>
            </a:r>
          </a:p>
          <a:p>
            <a:pPr marL="0" lvl="0" indent="0">
              <a:lnSpc>
                <a:spcPct val="120000"/>
              </a:lnSpc>
              <a:buNone/>
            </a:pPr>
            <a:r>
              <a:rPr lang="ru-RU" sz="2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2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– и полился дождь частый. Появились цветы – </a:t>
            </a:r>
          </a:p>
          <a:p>
            <a:pPr marL="0" lvl="0" indent="0">
              <a:lnSpc>
                <a:spcPct val="120000"/>
              </a:lnSpc>
              <a:buNone/>
            </a:pPr>
            <a:r>
              <a:rPr lang="ru-RU" sz="2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sz="2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 улыбалась земля. Появилась лужица. Успокоилась</a:t>
            </a:r>
          </a:p>
          <a:p>
            <a:pPr marL="0" lvl="0" indent="0">
              <a:lnSpc>
                <a:spcPct val="120000"/>
              </a:lnSpc>
              <a:buNone/>
            </a:pPr>
            <a:r>
              <a:rPr lang="ru-RU" sz="2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2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овольная тучка. И пришло красно солнышко, и согрело</a:t>
            </a:r>
          </a:p>
          <a:p>
            <a:pPr marL="0" lvl="0" indent="0">
              <a:lnSpc>
                <a:spcPct val="120000"/>
              </a:lnSpc>
              <a:buNone/>
            </a:pPr>
            <a:r>
              <a:rPr lang="ru-RU" sz="2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землю. А на тепло то небесное слетелись вестники весны – бабочки и завели хоровод. Вся земля улыбалась их чудесному танцу.</a:t>
            </a:r>
          </a:p>
          <a:p>
            <a:pPr marL="0" lvl="0" indent="0">
              <a:buNone/>
            </a:pPr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buNone/>
            </a:pPr>
            <a:endParaRPr lang="ru-RU" sz="2400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buNone/>
            </a:pPr>
            <a:endParaRPr lang="ru-RU" dirty="0"/>
          </a:p>
        </p:txBody>
      </p:sp>
      <p:pic>
        <p:nvPicPr>
          <p:cNvPr id="4" name="Рисунок 3" descr="C:\Users\Света\Desktop\семинар Рыжова С.С\фотографии с урока\DSCN029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39135" y="3429000"/>
            <a:ext cx="1876425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77162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/>
          <a:lstStyle/>
          <a:p>
            <a:pPr marL="0" indent="0" algn="ctr">
              <a:buNone/>
            </a:pPr>
            <a:endParaRPr lang="ru-RU" b="1" i="1" dirty="0" smtClean="0">
              <a:solidFill>
                <a:srgbClr val="002060"/>
              </a:solidFill>
            </a:endParaRPr>
          </a:p>
          <a:p>
            <a:pPr marL="0" indent="0" algn="ctr">
              <a:buNone/>
            </a:pPr>
            <a:endParaRPr lang="ru-RU" b="1" i="1" dirty="0">
              <a:solidFill>
                <a:srgbClr val="002060"/>
              </a:solidFill>
            </a:endParaRPr>
          </a:p>
          <a:p>
            <a:pPr marL="0" indent="0" algn="ctr">
              <a:buNone/>
            </a:pPr>
            <a:r>
              <a:rPr lang="ru-RU" sz="4400" b="1" i="1" dirty="0" smtClean="0">
                <a:solidFill>
                  <a:srgbClr val="002060"/>
                </a:solidFill>
              </a:rPr>
              <a:t>Спасибо за внимание!</a:t>
            </a:r>
          </a:p>
          <a:p>
            <a:pPr marL="0" indent="0" algn="ctr">
              <a:buNone/>
            </a:pPr>
            <a:endParaRPr lang="ru-RU" b="1" i="1" dirty="0">
              <a:solidFill>
                <a:srgbClr val="002060"/>
              </a:solidFill>
            </a:endParaRPr>
          </a:p>
        </p:txBody>
      </p:sp>
      <p:pic>
        <p:nvPicPr>
          <p:cNvPr id="4" name="Рисунок 3" descr="0000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59" y="260648"/>
            <a:ext cx="1939925" cy="123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 descr="C:\Users\Russian_lang\Desktop\семинар Рыжова С.С\фотографии с урока\DSCN0314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300" y="2996952"/>
            <a:ext cx="3312368" cy="258415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C:\Users\Russian_lang\Desktop\семинар Рыжова С.С\фотографии с урока\DSCN0312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996952"/>
            <a:ext cx="3385170" cy="25841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28578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504" y="116632"/>
            <a:ext cx="8928992" cy="662473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2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Часто коммуникативные умения и навыки делят на</a:t>
            </a:r>
          </a:p>
          <a:p>
            <a:pPr lvl="0" algn="just"/>
            <a:r>
              <a:rPr lang="ru-RU" sz="2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письменные 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заключаются в умении вести переписку, общаться с помощью различных видов связи, где исключена устная речь. Письменная коммуникабельность проявляется в том, насколько композиционно четко  составлен документ (текст), последовательно изложены в нем мысли, а также в отсутствии грубых орфографических и стилистических ошибок;</a:t>
            </a:r>
            <a:endParaRPr lang="ru-RU" sz="2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ru-RU" sz="2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устные 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это умения, которые проявляются при непосредственном общении. Устная коммуникабельность включает в себя способность четко и адекватно излагать свои мысли, умение расположить к себе собеседника с первых минут разговора, а также в способности слушать своего оппонента.</a:t>
            </a:r>
          </a:p>
          <a:p>
            <a:endParaRPr lang="ru-RU" dirty="0"/>
          </a:p>
        </p:txBody>
      </p:sp>
      <p:pic>
        <p:nvPicPr>
          <p:cNvPr id="3075" name="Picture 3" descr="C:\Users\Алена\Desktop\98374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437113"/>
            <a:ext cx="2908016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Алена\Desktop\etkili-konusm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4437113"/>
            <a:ext cx="2562145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Коммуникативные действия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lvl="0" algn="just"/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правильно оформлять свои мысли в устной и письменной речи;</a:t>
            </a:r>
          </a:p>
          <a:p>
            <a:pPr lvl="0" algn="just"/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правильно строить цепь логических рассуждений, выдвигать гипотезы и уметь их обосновывать;</a:t>
            </a:r>
          </a:p>
          <a:p>
            <a:pPr lvl="0" algn="just"/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свободно выражать мысли и чувства в процессе речевого общения;</a:t>
            </a:r>
          </a:p>
          <a:p>
            <a:pPr lvl="0" algn="just"/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воспринимать информацию с учетом поставленной учебной задачи;</a:t>
            </a:r>
          </a:p>
          <a:p>
            <a:pPr lvl="0" algn="just"/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знать особенности диалогической и монологической речи;</a:t>
            </a:r>
          </a:p>
          <a:p>
            <a:pPr lvl="0" algn="just"/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строить речевое монологическое высказывание в соответствии с поставленными задачами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Коммуникативная компетентность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268760"/>
            <a:ext cx="8712968" cy="5400600"/>
          </a:xfrm>
        </p:spPr>
        <p:txBody>
          <a:bodyPr>
            <a:normAutofit/>
          </a:bodyPr>
          <a:lstStyle/>
          <a:p>
            <a:pPr algn="just"/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коммуникативная компетентность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это совокупность таких умений человека, которые адекватны для определенной социальной среды и включают в себя знание культурных норм в общении, знание традиций и обычаев, владение этикетом, демонстрацию воспитанности и умелое применение коммуникативных средств. Они нарабатываются вместе с социальным опытом человека.</a:t>
            </a:r>
          </a:p>
          <a:p>
            <a:endParaRPr lang="ru-RU" dirty="0"/>
          </a:p>
        </p:txBody>
      </p:sp>
      <p:pic>
        <p:nvPicPr>
          <p:cNvPr id="5122" name="Picture 2" descr="C:\Users\Алена\Desktop\rotator-groupcircle_476x35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429000"/>
            <a:ext cx="4320480" cy="3151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Алена\Desktop\i (1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39" y="3429000"/>
            <a:ext cx="3960441" cy="3151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Коммуникативная компетенция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ru-RU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компоненты:</a:t>
            </a:r>
          </a:p>
          <a:p>
            <a:pPr lvl="0"/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владение той или иной лексикой</a:t>
            </a:r>
          </a:p>
          <a:p>
            <a:pPr lvl="0"/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развитость устной и письменной речи (четкость, правильность) </a:t>
            </a:r>
          </a:p>
          <a:p>
            <a:pPr lvl="0"/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умение соблюдать этику и этикет общения</a:t>
            </a:r>
          </a:p>
          <a:p>
            <a:pPr lvl="0"/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умение анализировать внешние сигналы</a:t>
            </a:r>
          </a:p>
          <a:p>
            <a:pPr lvl="0"/>
            <a:r>
              <a:rPr lang="ru-RU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ассертивность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(уверенность)</a:t>
            </a:r>
          </a:p>
          <a:p>
            <a:pPr lvl="0"/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владение навыками активного слушания</a:t>
            </a:r>
          </a:p>
          <a:p>
            <a:pPr lvl="0"/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владение ораторским искусством</a:t>
            </a:r>
          </a:p>
          <a:p>
            <a:pPr lvl="0"/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актерские способности</a:t>
            </a:r>
          </a:p>
          <a:p>
            <a:pPr lvl="0"/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умение строить высказывание и вести диалог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9788" y="274638"/>
            <a:ext cx="8774700" cy="1143000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Апробация устной части ОГЭ, проведенная в МБОУ «Лицей № 24 имени Героя Советского Союза А.В.Корявина»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</a:t>
            </a:r>
            <a:endParaRPr lang="ru-RU" dirty="0"/>
          </a:p>
        </p:txBody>
      </p:sp>
      <p:pic>
        <p:nvPicPr>
          <p:cNvPr id="4098" name="Picture 2" descr="C:\Users\Алена\Desktop\image002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42" y="2276872"/>
            <a:ext cx="4094179" cy="3070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Алена\Desktop\image0011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294688"/>
            <a:ext cx="4071053" cy="3053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4899925" y="5600273"/>
            <a:ext cx="33843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диалог с виртуальным собеседником с использованием компьютера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83568" y="5877272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иалог с учителем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Структура модели «Беседа с учителем»</a:t>
            </a:r>
            <a:endParaRPr lang="ru-RU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328592"/>
          </a:xfrm>
        </p:spPr>
        <p:txBody>
          <a:bodyPr>
            <a:normAutofit/>
          </a:bodyPr>
          <a:lstStyle/>
          <a:p>
            <a:pPr marL="0" indent="-457200">
              <a:spcBef>
                <a:spcPts val="0"/>
              </a:spcBef>
              <a:buAutoNum type="arabicPeriod"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Приветствие ученика. Знакомство. Короткий рассказ о содержании экзамена.</a:t>
            </a:r>
          </a:p>
          <a:p>
            <a:pPr marL="0" indent="-457200">
              <a:spcBef>
                <a:spcPts val="0"/>
              </a:spcBef>
              <a:buAutoNum type="arabicPeriod"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Чтение текста</a:t>
            </a:r>
          </a:p>
          <a:p>
            <a:pPr marL="0" indent="-457200">
              <a:spcBef>
                <a:spcPts val="0"/>
              </a:spcBef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подготовка к чтению вслух (чтение про себя) – 1,5 мин.</a:t>
            </a:r>
          </a:p>
          <a:p>
            <a:pPr marL="0" indent="-457200">
              <a:spcBef>
                <a:spcPts val="0"/>
              </a:spcBef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чтение текста вслух – 3 мин.</a:t>
            </a:r>
          </a:p>
          <a:p>
            <a:pPr marL="0" indent="-457200">
              <a:spcBef>
                <a:spcPts val="0"/>
              </a:spcBef>
              <a:buNone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3.     Переключение ученика на другой вид работы. Ученик выбирает вариант беседы и получает соответствующую карточку с планом ответа.</a:t>
            </a:r>
          </a:p>
          <a:p>
            <a:pPr marL="0" indent="-457200">
              <a:spcBef>
                <a:spcPts val="0"/>
              </a:spcBef>
              <a:buAutoNum type="arabicPeriod" startAt="4"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Монолог</a:t>
            </a:r>
          </a:p>
          <a:p>
            <a:pPr marL="0" indent="-457200">
              <a:spcBef>
                <a:spcPts val="0"/>
              </a:spcBef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подготовка к ответу – 1,5 мин.</a:t>
            </a:r>
          </a:p>
          <a:p>
            <a:pPr marL="0" indent="-457200">
              <a:spcBef>
                <a:spcPts val="0"/>
              </a:spcBef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ответ – 2 мин.</a:t>
            </a:r>
          </a:p>
          <a:p>
            <a:pPr marL="0" indent="-457200">
              <a:spcBef>
                <a:spcPts val="0"/>
              </a:spcBef>
              <a:buAutoNum type="arabicPeriod" startAt="5"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Беседа с экзаменуемым</a:t>
            </a:r>
          </a:p>
          <a:p>
            <a:pPr marL="0" indent="-457200">
              <a:spcBef>
                <a:spcPts val="0"/>
              </a:spcBef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ответы на вопросы – 3 мин.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b="1" dirty="0" smtClean="0"/>
              <a:t>Образец задания (ФИПИ)</a:t>
            </a:r>
            <a:r>
              <a:rPr lang="ru-RU" sz="2800" b="1" dirty="0" smtClean="0">
                <a:solidFill>
                  <a:srgbClr val="002060"/>
                </a:solidFill>
              </a:rPr>
              <a:t/>
            </a:r>
            <a:br>
              <a:rPr lang="ru-RU" sz="2800" b="1" dirty="0" smtClean="0">
                <a:solidFill>
                  <a:srgbClr val="002060"/>
                </a:solidFill>
              </a:rPr>
            </a:br>
            <a:r>
              <a:rPr lang="ru-RU" sz="2800" b="1" dirty="0" smtClean="0">
                <a:solidFill>
                  <a:srgbClr val="002060"/>
                </a:solidFill>
              </a:rPr>
              <a:t>Монологическое высказывание</a:t>
            </a:r>
            <a:br>
              <a:rPr lang="ru-RU" sz="2800" b="1" dirty="0" smtClean="0">
                <a:solidFill>
                  <a:srgbClr val="002060"/>
                </a:solidFill>
              </a:rPr>
            </a:br>
            <a:r>
              <a:rPr lang="ru-RU" sz="2800" b="1" i="1" dirty="0" smtClean="0">
                <a:solidFill>
                  <a:srgbClr val="002060"/>
                </a:solidFill>
              </a:rPr>
              <a:t>беседа по монологу</a:t>
            </a:r>
            <a:r>
              <a:rPr lang="ru-RU" sz="2800" b="1" dirty="0" smtClean="0">
                <a:solidFill>
                  <a:srgbClr val="002060"/>
                </a:solidFill>
              </a:rPr>
              <a:t/>
            </a:r>
            <a:br>
              <a:rPr lang="ru-RU" sz="2800" b="1" dirty="0" smtClean="0">
                <a:solidFill>
                  <a:srgbClr val="002060"/>
                </a:solidFill>
              </a:rPr>
            </a:b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256584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sz="2000" dirty="0" smtClean="0"/>
              <a:t>      </a:t>
            </a:r>
            <a:r>
              <a:rPr lang="ru-RU" sz="2000" b="1" dirty="0" smtClean="0"/>
              <a:t>Задание 2.</a:t>
            </a:r>
            <a:r>
              <a:rPr lang="ru-RU" sz="2000" dirty="0" smtClean="0"/>
              <a:t> Вам дается 1,5 минуты на подготовку. </a:t>
            </a:r>
            <a:r>
              <a:rPr lang="ru-RU" sz="2000" i="1" dirty="0" smtClean="0"/>
              <a:t>Ваше высказывание не должно занимать более 3 минут.</a:t>
            </a:r>
          </a:p>
          <a:p>
            <a:pPr marL="457200" indent="-457200">
              <a:buAutoNum type="arabicPeriod"/>
            </a:pPr>
            <a:r>
              <a:rPr lang="ru-RU" sz="2000" dirty="0" smtClean="0"/>
              <a:t>Опишите фотографию</a:t>
            </a:r>
          </a:p>
          <a:p>
            <a:pPr marL="457200" indent="-457200">
              <a:buAutoNum type="arabicPeriod"/>
            </a:pPr>
            <a:endParaRPr lang="ru-RU" sz="2000" dirty="0" smtClean="0"/>
          </a:p>
          <a:p>
            <a:pPr marL="457200" indent="-457200">
              <a:buAutoNum type="arabicPeriod"/>
            </a:pPr>
            <a:endParaRPr lang="ru-RU" sz="2000" dirty="0" smtClean="0"/>
          </a:p>
          <a:p>
            <a:pPr marL="457200" indent="-457200">
              <a:buAutoNum type="arabicPeriod"/>
            </a:pPr>
            <a:endParaRPr lang="ru-RU" sz="2000" dirty="0" smtClean="0"/>
          </a:p>
          <a:p>
            <a:pPr marL="457200" indent="-457200">
              <a:buAutoNum type="arabicPeriod"/>
            </a:pPr>
            <a:endParaRPr lang="ru-RU" sz="2000" dirty="0" smtClean="0"/>
          </a:p>
          <a:p>
            <a:pPr marL="457200" indent="-457200">
              <a:buAutoNum type="arabicPeriod"/>
            </a:pPr>
            <a:endParaRPr lang="ru-RU" sz="2000" dirty="0" smtClean="0"/>
          </a:p>
          <a:p>
            <a:pPr marL="457200" indent="-457200">
              <a:buAutoNum type="arabicPeriod"/>
            </a:pPr>
            <a:endParaRPr lang="ru-RU" sz="2000" dirty="0" smtClean="0"/>
          </a:p>
          <a:p>
            <a:pPr marL="457200" indent="-457200">
              <a:buAutoNum type="arabicPeriod"/>
            </a:pPr>
            <a:endParaRPr lang="ru-RU" sz="2000" dirty="0" smtClean="0"/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ru-RU" sz="2000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2.    Расскажите о своём посещении музея, которое запомнилось больше всего. 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 забудьте рассказать 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каком музее Вы были;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когда и с кем;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что вы увидели;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что понравилось и запомнилось больше всего.</a:t>
            </a:r>
          </a:p>
          <a:p>
            <a:pPr marL="457200" indent="-457200">
              <a:buAutoNum type="arabicPeriod"/>
            </a:pPr>
            <a:endParaRPr lang="ru-RU" sz="2000" dirty="0"/>
          </a:p>
        </p:txBody>
      </p:sp>
      <p:pic>
        <p:nvPicPr>
          <p:cNvPr id="5" name="Рисунок 3" descr="http://static02.rupor.sampo.ru/16665/IMG_41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1880" y="1916832"/>
            <a:ext cx="3384376" cy="23762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366</TotalTime>
  <Words>1115</Words>
  <Application>Microsoft Office PowerPoint</Application>
  <PresentationFormat>Экран (4:3)</PresentationFormat>
  <Paragraphs>163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Презентация PowerPoint</vt:lpstr>
      <vt:lpstr>Коммуникативные навыки</vt:lpstr>
      <vt:lpstr>Презентация PowerPoint</vt:lpstr>
      <vt:lpstr>Коммуникативные действия</vt:lpstr>
      <vt:lpstr>Коммуникативная компетентность</vt:lpstr>
      <vt:lpstr>Коммуникативная компетенция</vt:lpstr>
      <vt:lpstr>Апробация устной части ОГЭ, проведенная в МБОУ «Лицей № 24 имени Героя Советского Союза А.В.Корявина»</vt:lpstr>
      <vt:lpstr>Структура модели «Беседа с учителем»</vt:lpstr>
      <vt:lpstr>Образец задания (ФИПИ) Монологическое высказывание беседа по монологу </vt:lpstr>
      <vt:lpstr>Образцы заданий для 9 класса при подготовке к устной части ОГЭ</vt:lpstr>
      <vt:lpstr>Как вы относитесь к чтению?</vt:lpstr>
      <vt:lpstr>Презентация PowerPoint</vt:lpstr>
      <vt:lpstr>Всегда ли нужно следовать моде?</vt:lpstr>
      <vt:lpstr>Презентация PowerPoint</vt:lpstr>
      <vt:lpstr>Как вы относитесь к школьной форме?</vt:lpstr>
      <vt:lpstr>Презентация PowerPoint</vt:lpstr>
      <vt:lpstr>Как вы относитесь к компьютеризации общества?</vt:lpstr>
      <vt:lpstr>Презентация PowerPoint</vt:lpstr>
      <vt:lpstr>Как вы относитесь к коллекционированию?</vt:lpstr>
      <vt:lpstr>Презентация PowerPoint</vt:lpstr>
      <vt:lpstr>Как вы относитесь к занятиям спортом?</vt:lpstr>
      <vt:lpstr>Словесная разминка на уроках русского языка в 6 классе (использование физкультминутки)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Света</dc:creator>
  <cp:lastModifiedBy>Russian_lang</cp:lastModifiedBy>
  <cp:revision>53</cp:revision>
  <dcterms:created xsi:type="dcterms:W3CDTF">2016-11-07T13:59:13Z</dcterms:created>
  <dcterms:modified xsi:type="dcterms:W3CDTF">2017-03-14T08:02:58Z</dcterms:modified>
</cp:coreProperties>
</file>