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70" r:id="rId5"/>
    <p:sldId id="271" r:id="rId6"/>
    <p:sldId id="272" r:id="rId7"/>
    <p:sldId id="273" r:id="rId8"/>
    <p:sldId id="262" r:id="rId9"/>
    <p:sldId id="274" r:id="rId10"/>
    <p:sldId id="278" r:id="rId11"/>
    <p:sldId id="275" r:id="rId12"/>
    <p:sldId id="276" r:id="rId13"/>
    <p:sldId id="277" r:id="rId14"/>
    <p:sldId id="261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5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2" y="-7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8EC0D-E210-4E42-8792-A25FEF8C7E4D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183D-B336-4785-92CD-17107AD4B4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8EC0D-E210-4E42-8792-A25FEF8C7E4D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183D-B336-4785-92CD-17107AD4B4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8EC0D-E210-4E42-8792-A25FEF8C7E4D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183D-B336-4785-92CD-17107AD4B4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8EC0D-E210-4E42-8792-A25FEF8C7E4D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183D-B336-4785-92CD-17107AD4B4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8EC0D-E210-4E42-8792-A25FEF8C7E4D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183D-B336-4785-92CD-17107AD4B4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8EC0D-E210-4E42-8792-A25FEF8C7E4D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183D-B336-4785-92CD-17107AD4B4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8EC0D-E210-4E42-8792-A25FEF8C7E4D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183D-B336-4785-92CD-17107AD4B4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8EC0D-E210-4E42-8792-A25FEF8C7E4D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183D-B336-4785-92CD-17107AD4B4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8EC0D-E210-4E42-8792-A25FEF8C7E4D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183D-B336-4785-92CD-17107AD4B4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8EC0D-E210-4E42-8792-A25FEF8C7E4D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183D-B336-4785-92CD-17107AD4B4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8EC0D-E210-4E42-8792-A25FEF8C7E4D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183D-B336-4785-92CD-17107AD4B4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8EC0D-E210-4E42-8792-A25FEF8C7E4D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0183D-B336-4785-92CD-17107AD4B46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3312367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познавательных и коммуникативных универсальных учебных действий при работе с текстом на уроках русского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языка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221088"/>
            <a:ext cx="7056784" cy="1752600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b="1" dirty="0"/>
              <a:t>Сафонова Е.В.</a:t>
            </a:r>
            <a:r>
              <a:rPr lang="ru-RU" dirty="0"/>
              <a:t>,</a:t>
            </a:r>
          </a:p>
          <a:p>
            <a:pPr algn="r"/>
            <a:r>
              <a:rPr lang="ru-RU" dirty="0" smtClean="0"/>
              <a:t>учитель </a:t>
            </a:r>
            <a:r>
              <a:rPr lang="ru-RU" dirty="0"/>
              <a:t>русского языка и литературы МБОУ «Лицей №24 имени Героя Советского Союза А.В. Корявина»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49817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Развитие умения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определять тему и основную мысль текста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(5 класс)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Необходимо закрепление усвоенного материала. Для этого эффективно использовать творческие задания, при выполнении которых ученик сам становится создателем текста. </a:t>
            </a: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19" y="2492896"/>
          <a:ext cx="8568954" cy="396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6318"/>
                <a:gridCol w="2856318"/>
                <a:gridCol w="2856318"/>
              </a:tblGrid>
              <a:tr h="8250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Задание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Текст №1</a:t>
                      </a:r>
                      <a:endParaRPr lang="ru-RU" sz="20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Текст №2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614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Написать </a:t>
                      </a:r>
                      <a:r>
                        <a:rPr lang="ru-RU" sz="20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синквейны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 темы «Текст», «Основная мысль» и «Тема».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ru-RU" sz="20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Синквейн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является эффективным инструментом анализа, синтеза информации, позволяет ребенку осмысленно использовать понятия и выражать свое отношение к рассматриваемой проблеме.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</a:tr>
              <a:tr h="1773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Написать небольшой текст (1 абзац) на заданную тему.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20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 обсуждении получившихся работ выясняется, что основные мысли текстов оказались различные, несмотря на заданную общую тему.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844824"/>
          </a:xfrm>
        </p:spPr>
        <p:txBody>
          <a:bodyPr>
            <a:noAutofit/>
          </a:bodyPr>
          <a:lstStyle/>
          <a:p>
            <a:pPr marL="0" indent="0"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Пятиклассница читает текст собственного сочинения на тему «Поход в лес за грибами», класс готовится определить основную мысль текста (на экране с помощью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документ-камеры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отображается рукописный текст ученицы с рисунками)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2132856"/>
            <a:ext cx="625095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844824"/>
          </a:xfrm>
        </p:spPr>
        <p:txBody>
          <a:bodyPr>
            <a:noAutofit/>
          </a:bodyPr>
          <a:lstStyle/>
          <a:p>
            <a:pPr marL="0" indent="0"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Пятиклассница читает текст собственного сочинения на тему «Поход в лес за грибами», класс готовится определить основную мысль текста (на экране с помощью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документ-камеры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отображается рукописный текст ученицы с рисунками)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2132856"/>
            <a:ext cx="501282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844824"/>
          </a:xfrm>
        </p:spPr>
        <p:txBody>
          <a:bodyPr>
            <a:noAutofit/>
          </a:bodyPr>
          <a:lstStyle/>
          <a:p>
            <a:pPr marL="0" indent="0"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Пятиклассница читает текст собственного сочинения на тему «Поход в лес за грибами», класс готовится определить основную мысль текста (на экране с помощью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документ-камеры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отображается рукописный текст ученицы с рисунками)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2060848"/>
            <a:ext cx="504068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852936"/>
            <a:ext cx="8229600" cy="3024336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   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познавательные УУД (общеучебные и логические)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дети учатся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анализировать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синтезировать информацию, устанавливать причинно-следственные связи, строить логическую цепочку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рассуждений,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осознанно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произвольно создавать речевое высказывание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соответствии с нормами русского литературного языка.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8229600" cy="257829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Подобные формы работы успешно формируют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-     </a:t>
            </a:r>
            <a:r>
              <a:rPr kumimoji="0" lang="ru-RU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коммуникативные УУД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дети учатся слушать друг друга, вступать в диалог, участвовать в коллективном обсуждении проблемы, строить продуктивное взаимодействие с учителем.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49817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Развитие умения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определять тему и основную мысль текста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(5 класс)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3384376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endParaRPr lang="ru-RU" sz="7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11200" dirty="0">
                <a:latin typeface="Times New Roman" pitchFamily="18" charset="0"/>
                <a:cs typeface="Times New Roman" pitchFamily="18" charset="0"/>
              </a:rPr>
              <a:t>дальнейшей работе над развитием умения определять тему и основную мысль пятиклассникам предлагаются </a:t>
            </a:r>
            <a:r>
              <a:rPr lang="ru-RU" sz="11200" b="1" u="sng" dirty="0">
                <a:latin typeface="Times New Roman" pitchFamily="18" charset="0"/>
                <a:cs typeface="Times New Roman" pitchFamily="18" charset="0"/>
              </a:rPr>
              <a:t>более сложные тексты, состоящие из нескольких абзацев.</a:t>
            </a:r>
            <a:r>
              <a:rPr lang="ru-RU" sz="1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200" b="1" u="sng" dirty="0">
                <a:latin typeface="Times New Roman" pitchFamily="18" charset="0"/>
                <a:cs typeface="Times New Roman" pitchFamily="18" charset="0"/>
              </a:rPr>
              <a:t>Вводится понятие </a:t>
            </a:r>
            <a:r>
              <a:rPr lang="ru-RU" sz="11200" b="1" u="sng" dirty="0" err="1">
                <a:latin typeface="Times New Roman" pitchFamily="18" charset="0"/>
                <a:cs typeface="Times New Roman" pitchFamily="18" charset="0"/>
              </a:rPr>
              <a:t>микротемы</a:t>
            </a:r>
            <a:r>
              <a:rPr lang="ru-RU" sz="11200" b="1" u="sng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1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1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ru-RU" sz="11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Ученики </a:t>
            </a:r>
            <a:r>
              <a:rPr lang="ru-RU" sz="11200" dirty="0">
                <a:latin typeface="Times New Roman" pitchFamily="18" charset="0"/>
                <a:cs typeface="Times New Roman" pitchFamily="18" charset="0"/>
              </a:rPr>
              <a:t>делают вывод о том, что тему объемного текста гораздо проще сформулировать, если определить и проанализировать его </a:t>
            </a:r>
            <a:r>
              <a:rPr lang="ru-RU" sz="11200" dirty="0" err="1">
                <a:latin typeface="Times New Roman" pitchFamily="18" charset="0"/>
                <a:cs typeface="Times New Roman" pitchFamily="18" charset="0"/>
              </a:rPr>
              <a:t>микротемы</a:t>
            </a: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sz="11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1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24744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Пример совместного составления тезисного плана статьи из учебника литературы о творчестве М.Ю.Лермонтова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(5 класс)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95536" y="1052736"/>
          <a:ext cx="8496944" cy="5616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9991"/>
                <a:gridCol w="6556953"/>
              </a:tblGrid>
              <a:tr h="10439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Номер </a:t>
                      </a:r>
                      <a:r>
                        <a:rPr lang="ru-RU" sz="1600" dirty="0" err="1">
                          <a:latin typeface="Times New Roman"/>
                          <a:ea typeface="Calibri"/>
                          <a:cs typeface="Times New Roman"/>
                        </a:rPr>
                        <a:t>микротемы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(кол-во </a:t>
                      </a:r>
                      <a:r>
                        <a:rPr lang="ru-RU" sz="1600" dirty="0" err="1">
                          <a:latin typeface="Times New Roman"/>
                          <a:ea typeface="Calibri"/>
                          <a:cs typeface="Times New Roman"/>
                        </a:rPr>
                        <a:t>микротем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 соответствует кол-ву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абзацев)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Тезисный план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19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М.Ю.Лермонтов (род. 1814 г.) воспитывался бабушкой, знатной помещицей, в имении Тарханы Пензенской губернии.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19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Наиболее яркие впечатления об ОВ 1812 г. Лермонтов получил из рассказов простых солдат (крепостных крестьян в Тарханах).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19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«Бородино», первое напечатанное стихотворение Лермонтова, было опубликовано в журнале «Современник» (1837 г.).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19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 В стихотворении «Бородино» битва описана «изнутри», глазами рядового участника сражения.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19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 В стихотворении Лермонтов воспроизводит разговор поколений о причинах поражения Наполеона.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69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Смысл стихотворения не сводится к исторической точности.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19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В.Г. Белинский отмечал, что ключевыми являются строки: «Да, были люди в наше время… Богатыри … не вы!»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19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Ключевая мысль, высказанная в начале стихотворения, повторяется в его конце.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19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Богатырями являются боевые офицеры, а не нынешнее избалованное поколение.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>
            <a:noAutofit/>
          </a:bodyPr>
          <a:lstStyle/>
          <a:p>
            <a:pPr algn="l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Работа с планом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только показывает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пятиклассникам один из эффективных методов определения темы и основной мысли текста, но 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способствует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формированию ключевых познавательных и коммуникативных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УУД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780928"/>
            <a:ext cx="8229600" cy="3816424"/>
          </a:xfrm>
        </p:spPr>
        <p:txBody>
          <a:bodyPr>
            <a:normAutofit/>
          </a:bodyPr>
          <a:lstStyle/>
          <a:p>
            <a:pPr marL="0" indent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структурирование </a:t>
            </a:r>
            <a:r>
              <a:rPr lang="ru-RU" sz="24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знания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(процесс создания таблицы, распределение информации по нужным колонкам), 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осознанное и произвольное построение речевого высказывания в устной и письменной форме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(устные монологические высказывания в ходе беседы по тексту, письменная формулировка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микротем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грамотное составление повествовательных простых и сложных предложений), 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извлечение необходимой информации из письменного текста, определение основной и второстепенной информации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780928"/>
            <a:ext cx="8229600" cy="3816424"/>
          </a:xfrm>
        </p:spPr>
        <p:txBody>
          <a:bodyPr>
            <a:normAutofit/>
          </a:bodyPr>
          <a:lstStyle/>
          <a:p>
            <a:pPr marL="0" indent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анализ и синтез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(процесс выделения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микротем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выведение следствий и установление причинно-следственных связей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(осознание логической связи между абзацами в тексте и формирование собственного вторичного текста (формулировка основной мысли исходного текста),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построение логической цепочки рассуждений и доказательство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(осознание основной мысли статьи, проникновение в ход мысли автора исходного текста);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74638"/>
            <a:ext cx="8229600" cy="185821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Работа с планом </a:t>
            </a: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не только показывает пятиклассникам один из эффективных методов определения темы и основной мысли текста, но и </a:t>
            </a: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способствует формированию ключевых познавательных и коммуникативных УУД</a:t>
            </a: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780928"/>
            <a:ext cx="8229600" cy="3816424"/>
          </a:xfrm>
        </p:spPr>
        <p:txBody>
          <a:bodyPr>
            <a:normAutofit/>
          </a:bodyPr>
          <a:lstStyle/>
          <a:p>
            <a:pPr marL="0" indent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учет позиции партнеров по общению, 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умение слушать и вступать в диалог, участвовать в коллективном обсуждении проблем, эффективно взаимодействовать как со сверстниками, так и с взрослыми</a:t>
            </a:r>
            <a:r>
              <a:rPr lang="ru-RU" sz="24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(совместная работа всех учеников класса под руководством учителя).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74638"/>
            <a:ext cx="8229600" cy="185821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Работа с планом </a:t>
            </a: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не только показывает пятиклассникам один из эффективных методов определения темы и основной мысли текста, но и </a:t>
            </a: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способствует формированию ключевых познавательных и коммуникативных УУД</a:t>
            </a: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20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Одной из важнейших целей уроков русского языка в средней школе является </a:t>
            </a:r>
            <a:r>
              <a:rPr lang="ru-RU" sz="2800" b="1" u="sng" dirty="0">
                <a:latin typeface="Times New Roman" pitchFamily="18" charset="0"/>
                <a:cs typeface="Times New Roman" pitchFamily="18" charset="0"/>
              </a:rPr>
              <a:t>развитие умения учеников работать с текстами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разных типов, а именно умения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определять тему и основную мысль текста; </a:t>
            </a:r>
          </a:p>
          <a:p>
            <a:pPr lvl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самостоятельно составлять тексты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соответствии с собственным замыслом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Какие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универсальные учебные действия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при этом развиваются? 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>
            <a:noAutofit/>
          </a:bodyPr>
          <a:lstStyle/>
          <a:p>
            <a:pPr algn="l"/>
            <a:r>
              <a:rPr lang="ru-RU" sz="3200" dirty="0"/>
              <a:t>Итак, </a:t>
            </a:r>
            <a:r>
              <a:rPr lang="ru-RU" sz="3200" b="1" u="sng" dirty="0"/>
              <a:t>в результате совместной </a:t>
            </a:r>
            <a:r>
              <a:rPr lang="ru-RU" sz="3200" b="1" u="sng" dirty="0" smtClean="0"/>
              <a:t>деятельности учителя </a:t>
            </a:r>
            <a:r>
              <a:rPr lang="ru-RU" sz="3200" b="1" u="sng" dirty="0"/>
              <a:t>и учеников по </a:t>
            </a:r>
            <a:r>
              <a:rPr lang="ru-RU" sz="3200" b="1" u="sng" dirty="0" smtClean="0"/>
              <a:t>анализу и созданию </a:t>
            </a:r>
            <a:r>
              <a:rPr lang="ru-RU" sz="3200" b="1" u="sng" dirty="0"/>
              <a:t>текстов </a:t>
            </a:r>
            <a:r>
              <a:rPr lang="ru-RU" sz="3200" dirty="0"/>
              <a:t>различного уровня сложности </a:t>
            </a:r>
            <a:r>
              <a:rPr lang="ru-RU" sz="3200" b="1" dirty="0"/>
              <a:t>дети действительно учатся</a:t>
            </a:r>
            <a:r>
              <a:rPr lang="ru-RU" sz="3200" dirty="0"/>
              <a:t>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-     анализировать </a:t>
            </a:r>
            <a:r>
              <a:rPr lang="ru-RU" sz="3200" dirty="0"/>
              <a:t>и обобщать информацию,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-     логически </a:t>
            </a:r>
            <a:r>
              <a:rPr lang="ru-RU" sz="3200" dirty="0"/>
              <a:t>мыслить,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-     осознанно </a:t>
            </a:r>
            <a:r>
              <a:rPr lang="ru-RU" sz="3200" dirty="0"/>
              <a:t>строить устные и письменные </a:t>
            </a:r>
            <a:r>
              <a:rPr lang="ru-RU" sz="3200" dirty="0" smtClean="0"/>
              <a:t>высказывания </a:t>
            </a:r>
            <a:r>
              <a:rPr lang="ru-RU" sz="3200" dirty="0"/>
              <a:t>в соответствии с правилами грамматики и стилистики современного русского литературного </a:t>
            </a:r>
            <a:r>
              <a:rPr lang="ru-RU" sz="3200" dirty="0" smtClean="0"/>
              <a:t>языка </a:t>
            </a:r>
            <a:r>
              <a:rPr lang="ru-RU" sz="3200" b="1" dirty="0" smtClean="0"/>
              <a:t>(</a:t>
            </a:r>
            <a:r>
              <a:rPr lang="ru-RU" sz="3200" b="1" dirty="0"/>
              <a:t>познавательные УУД)</a:t>
            </a:r>
            <a:r>
              <a:rPr lang="ru-RU" sz="3200" dirty="0"/>
              <a:t>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>
            <a:noAutofit/>
          </a:bodyPr>
          <a:lstStyle/>
          <a:p>
            <a:pPr algn="l"/>
            <a:r>
              <a:rPr lang="ru-RU" sz="2800" dirty="0" smtClean="0"/>
              <a:t>Благодаря </a:t>
            </a:r>
            <a:r>
              <a:rPr lang="ru-RU" sz="2800" dirty="0"/>
              <a:t>тому, что </a:t>
            </a:r>
            <a:r>
              <a:rPr lang="ru-RU" sz="2800" b="1" u="sng" dirty="0"/>
              <a:t>занятия строятся по принципу урока-коммуникации</a:t>
            </a:r>
            <a:r>
              <a:rPr lang="ru-RU" sz="2800" dirty="0"/>
              <a:t>, где задействованы информативная, интерактивная и перцептивная стороны общения, </a:t>
            </a:r>
            <a:r>
              <a:rPr lang="ru-RU" sz="2800" b="1" dirty="0"/>
              <a:t>ученики успешно развивают коммуникативные УУД</a:t>
            </a:r>
            <a:r>
              <a:rPr lang="ru-RU" sz="2800" dirty="0"/>
              <a:t>, обеспечивающие умение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-     слушать </a:t>
            </a:r>
            <a:r>
              <a:rPr lang="ru-RU" sz="2800" dirty="0"/>
              <a:t>и вступать в диалог,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-     участвовать </a:t>
            </a:r>
            <a:r>
              <a:rPr lang="ru-RU" sz="2800" dirty="0"/>
              <a:t>в коллективном обсуждении проблем</a:t>
            </a:r>
            <a:r>
              <a:rPr lang="ru-RU" sz="2800" dirty="0" smtClean="0"/>
              <a:t>,</a:t>
            </a:r>
            <a:br>
              <a:rPr lang="ru-RU" sz="2800" dirty="0" smtClean="0"/>
            </a:br>
            <a:r>
              <a:rPr lang="ru-RU" sz="2800" dirty="0" smtClean="0"/>
              <a:t>-     учитывать </a:t>
            </a:r>
            <a:r>
              <a:rPr lang="ru-RU" sz="2800" dirty="0"/>
              <a:t>позиции собеседников,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-     интегрироваться </a:t>
            </a:r>
            <a:r>
              <a:rPr lang="ru-RU" sz="2800" dirty="0"/>
              <a:t>в группу сверстников и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-     строить </a:t>
            </a:r>
            <a:r>
              <a:rPr lang="ru-RU" sz="2800" dirty="0"/>
              <a:t>продуктивное взаимодействие с взрослыми.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648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9156\Desktop\урок\чистовик\safono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22780"/>
            <a:ext cx="5940151" cy="3735220"/>
          </a:xfrm>
          <a:prstGeom prst="rect">
            <a:avLst/>
          </a:prstGeom>
          <a:noFill/>
        </p:spPr>
      </p:pic>
      <p:pic>
        <p:nvPicPr>
          <p:cNvPr id="1026" name="Picture 2" descr="C:\Users\9156\Desktop\урок\чистовик\safonova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9302" y="3253233"/>
            <a:ext cx="3494698" cy="3604767"/>
          </a:xfrm>
          <a:prstGeom prst="rect">
            <a:avLst/>
          </a:prstGeom>
          <a:noFill/>
        </p:spPr>
      </p:pic>
      <p:pic>
        <p:nvPicPr>
          <p:cNvPr id="1028" name="Picture 4" descr="C:\Users\9156\Desktop\урок\чистовик\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80728"/>
            <a:ext cx="9144000" cy="23831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49817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Развитие умения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определять тему и основную мысль текста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(5 класс)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Необходима наглядная демонстрация того, чем тема отличается от основной мысли (учащиеся зачастую эти понятия путают).</a:t>
            </a: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7544" y="2204864"/>
          <a:ext cx="7992888" cy="42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/>
                <a:gridCol w="2664296"/>
                <a:gridCol w="2664296"/>
              </a:tblGrid>
              <a:tr h="5243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Текст №1</a:t>
                      </a:r>
                      <a:endParaRPr lang="ru-RU" sz="20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Текст №2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02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Тема (о чем говорится в тексте?)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/>
                        <a:t>Общая</a:t>
                      </a:r>
                      <a:r>
                        <a:rPr lang="ru-RU" sz="2000" b="1" i="1" baseline="0" dirty="0" smtClean="0"/>
                        <a:t> тема для двух текстов </a:t>
                      </a:r>
                      <a:r>
                        <a:rPr lang="ru-RU" sz="2000" i="1" baseline="0" dirty="0" smtClean="0"/>
                        <a:t>(определяется учениками после прочтения текстов)</a:t>
                      </a:r>
                      <a:endParaRPr lang="ru-RU" sz="2000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</a:tr>
              <a:tr h="8618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Что сообщается о теме </a:t>
                      </a: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автором</a:t>
                      </a:r>
                      <a:r>
                        <a:rPr lang="ru-RU" sz="20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текста?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000" i="1" dirty="0" smtClean="0"/>
                        <a:t>Поиск ключевых слов в тексте и совместная запись в таблицу</a:t>
                      </a:r>
                      <a:endParaRPr lang="ru-RU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i="1" dirty="0" smtClean="0"/>
                        <a:t>Поиск ключевых слов в тексте и совместная запись в таблицу</a:t>
                      </a:r>
                      <a:endParaRPr lang="ru-RU" sz="2000" dirty="0"/>
                    </a:p>
                  </a:txBody>
                  <a:tcPr/>
                </a:tc>
              </a:tr>
              <a:tr h="8618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Основная мысль (что автор хочет сказать читателю о теме?)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Вывод</a:t>
                      </a:r>
                      <a:r>
                        <a:rPr lang="ru-RU" sz="2000" b="1" baseline="0" dirty="0" smtClean="0"/>
                        <a:t> читателя текста №1</a:t>
                      </a:r>
                    </a:p>
                    <a:p>
                      <a:pPr algn="ctr"/>
                      <a:r>
                        <a:rPr lang="ru-RU" sz="2000" b="1" baseline="0" dirty="0" smtClean="0"/>
                        <a:t>Основная мысль текста №1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Вывод</a:t>
                      </a:r>
                      <a:r>
                        <a:rPr lang="ru-RU" sz="2000" b="1" baseline="0" dirty="0" smtClean="0"/>
                        <a:t> читателя текста №1</a:t>
                      </a:r>
                      <a:endParaRPr lang="ru-RU" sz="20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baseline="0" dirty="0" smtClean="0"/>
                        <a:t>Основная мысль текста №2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Пятиклассники готовы определить тему текстов (первый этап заполнения таблицы)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77306" y="1600200"/>
            <a:ext cx="758938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Процесс совместного заполнения таблицы (ученики работают на листах, учитель – в программе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Microsoft Word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 записи учителя проецируются на экран)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7566" y="1600200"/>
            <a:ext cx="778886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Подведение итогов работы по сопоставлению двух текстов (завершающий этап работы с таблицей)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32174" y="1600200"/>
            <a:ext cx="607965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232248"/>
          </a:xfrm>
        </p:spPr>
        <p:txBody>
          <a:bodyPr>
            <a:noAutofit/>
          </a:bodyPr>
          <a:lstStyle/>
          <a:p>
            <a:pPr marL="0" indent="0" algn="l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Такой подход в работе отвечает принципам технологии личностно-ориентированного обучения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, согласно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которой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педагог является партнером, координатором в процессе обучения, а сами ученики становятся равноправными субъектами обучения.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Ребята вовлекаются в реальную совместную деятельность под руководством учителя.</a:t>
            </a:r>
            <a:endParaRPr lang="ru-RU" sz="24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492896"/>
            <a:ext cx="8229600" cy="41034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49817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Развитие умения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определять тему и основную мысль текста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(5 класс)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Необходимо закрепление усвоенного материала. Для этого эффективно использовать творческие задания, при выполнении которых ученик сам становится создателем текста. </a:t>
            </a: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19" y="2492896"/>
          <a:ext cx="8568954" cy="396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6318"/>
                <a:gridCol w="2856318"/>
                <a:gridCol w="2856318"/>
              </a:tblGrid>
              <a:tr h="8250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Задание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Текст №1</a:t>
                      </a:r>
                      <a:endParaRPr lang="ru-RU" sz="20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Текст №2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614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Написать </a:t>
                      </a:r>
                      <a:r>
                        <a:rPr lang="ru-RU" sz="20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синквейны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 темы «Текст», «Основная мысль» и «Тема».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ru-RU" sz="20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Синквейн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является эффективным инструментом анализа, синтеза информации, позволяет ребенку осмысленно использовать понятия и выражать свое отношение к рассматриваемой проблеме.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</a:tr>
              <a:tr h="1773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Написать небольшой текст (1 абзац) на заданную тему.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20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 обсуждении получившихся работ выясняется, что основные мысли текстов оказались различные, несмотря на заданную общую тему.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Autofit/>
          </a:bodyPr>
          <a:lstStyle/>
          <a:p>
            <a:pPr marL="0" indent="0"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Этап рефлексии – пятиклассники сочиняют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синквейны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 темы «Текст», «Основная мысль», «Тема» (на экране отображена структура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синквейна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safonova_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2060848"/>
            <a:ext cx="6967354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1180</Words>
  <Application>Microsoft Office PowerPoint</Application>
  <PresentationFormat>Экран (4:3)</PresentationFormat>
  <Paragraphs>110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Формирование познавательных и коммуникативных универсальных учебных действий при работе с текстом на уроках русского языка</vt:lpstr>
      <vt:lpstr>Слайд 2</vt:lpstr>
      <vt:lpstr>Развитие умения  определять тему и основную мысль текста  (5 класс)</vt:lpstr>
      <vt:lpstr>Пятиклассники готовы определить тему текстов (первый этап заполнения таблицы)</vt:lpstr>
      <vt:lpstr>Процесс совместного заполнения таблицы (ученики работают на листах, учитель – в программе Microsoft Word; записи учителя проецируются на экран)</vt:lpstr>
      <vt:lpstr>Подведение итогов работы по сопоставлению двух текстов (завершающий этап работы с таблицей)</vt:lpstr>
      <vt:lpstr>Такой подход в работе отвечает принципам технологии личностно-ориентированного обучения, согласно которой педагог является партнером, координатором в процессе обучения, а сами ученики становятся равноправными субъектами обучения. Ребята вовлекаются в реальную совместную деятельность под руководством учителя.</vt:lpstr>
      <vt:lpstr>Развитие умения  определять тему и основную мысль текста  (5 класс)</vt:lpstr>
      <vt:lpstr>Этап рефлексии – пятиклассники сочиняют синквейны на темы «Текст», «Основная мысль», «Тема» (на экране отображена структура синквейна)</vt:lpstr>
      <vt:lpstr>Развитие умения  определять тему и основную мысль текста  (5 класс)</vt:lpstr>
      <vt:lpstr>Пятиклассница читает текст собственного сочинения на тему «Поход в лес за грибами», класс готовится определить основную мысль текста (на экране с помощью документ-камеры отображается рукописный текст ученицы с рисунками)</vt:lpstr>
      <vt:lpstr>Пятиклассница читает текст собственного сочинения на тему «Поход в лес за грибами», класс готовится определить основную мысль текста (на экране с помощью документ-камеры отображается рукописный текст ученицы с рисунками)</vt:lpstr>
      <vt:lpstr>Пятиклассница читает текст собственного сочинения на тему «Поход в лес за грибами», класс готовится определить основную мысль текста (на экране с помощью документ-камеры отображается рукописный текст ученицы с рисунками)</vt:lpstr>
      <vt:lpstr>-     познавательные УУД (общеучебные и логические): дети учатся анализировать и синтезировать информацию, устанавливать причинно-следственные связи, строить логическую цепочку рассуждений, осознанно и произвольно создавать речевое высказывание в соответствии с нормами русского литературного языка.</vt:lpstr>
      <vt:lpstr>Развитие умения  определять тему и основную мысль текста  (5 класс)</vt:lpstr>
      <vt:lpstr>Пример совместного составления тезисного плана статьи из учебника литературы о творчестве М.Ю.Лермонтова  (5 класс)</vt:lpstr>
      <vt:lpstr>Работа с планом не только показывает пятиклассникам один из эффективных методов определения темы и основной мысли текста, но и способствует формированию ключевых познавательных и коммуникативных УУД: </vt:lpstr>
      <vt:lpstr>Слайд 18</vt:lpstr>
      <vt:lpstr>Слайд 19</vt:lpstr>
      <vt:lpstr>Итак, в результате совместной деятельности учителя и учеников по анализу и созданию текстов различного уровня сложности дети действительно учатся   -     анализировать и обобщать информацию,  -     логически мыслить,  -     осознанно строить устные и письменные высказывания в соответствии с правилами грамматики и стилистики современного русского литературного языка (познавательные УУД). </vt:lpstr>
      <vt:lpstr>Благодаря тому, что занятия строятся по принципу урока-коммуникации, где задействованы информативная, интерактивная и перцептивная стороны общения, ученики успешно развивают коммуникативные УУД, обеспечивающие умение   -     слушать и вступать в диалог,  -     участвовать в коллективном обсуждении проблем, -     учитывать позиции собеседников,  -     интегрироваться в группу сверстников и  -     строить продуктивное взаимодействие с взрослыми.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9156</dc:creator>
  <cp:lastModifiedBy>9156</cp:lastModifiedBy>
  <cp:revision>43</cp:revision>
  <dcterms:created xsi:type="dcterms:W3CDTF">2017-03-13T20:31:04Z</dcterms:created>
  <dcterms:modified xsi:type="dcterms:W3CDTF">2017-03-15T20:46:03Z</dcterms:modified>
</cp:coreProperties>
</file>